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63" r:id="rId4"/>
    <p:sldId id="257" r:id="rId5"/>
    <p:sldId id="258" r:id="rId6"/>
    <p:sldId id="261" r:id="rId7"/>
    <p:sldId id="259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60AF9-BD4E-0544-A11F-24F6BBB7390F}" type="datetimeFigureOut">
              <a:rPr lang="en-US" smtClean="0"/>
              <a:t>05/12/15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DCA33-A3A6-7849-8E91-34063A92C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9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A96B-8717-AB44-A816-182C5F5EE232}" type="datetimeFigureOut">
              <a:rPr lang="en-US" smtClean="0"/>
              <a:t>05/12/15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85E-B451-2946-89D1-D51F85391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8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A96B-8717-AB44-A816-182C5F5EE232}" type="datetimeFigureOut">
              <a:rPr lang="en-US" smtClean="0"/>
              <a:t>05/12/15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85E-B451-2946-89D1-D51F85391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3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A96B-8717-AB44-A816-182C5F5EE232}" type="datetimeFigureOut">
              <a:rPr lang="en-US" smtClean="0"/>
              <a:t>05/12/15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85E-B451-2946-89D1-D51F85391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91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172" y="273352"/>
            <a:ext cx="8228763" cy="5308973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494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A96B-8717-AB44-A816-182C5F5EE232}" type="datetimeFigureOut">
              <a:rPr lang="en-US" smtClean="0"/>
              <a:t>05/12/15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85E-B451-2946-89D1-D51F85391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4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A96B-8717-AB44-A816-182C5F5EE232}" type="datetimeFigureOut">
              <a:rPr lang="en-US" smtClean="0"/>
              <a:t>05/12/15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85E-B451-2946-89D1-D51F85391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5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A96B-8717-AB44-A816-182C5F5EE232}" type="datetimeFigureOut">
              <a:rPr lang="en-US" smtClean="0"/>
              <a:t>05/12/15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85E-B451-2946-89D1-D51F85391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0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A96B-8717-AB44-A816-182C5F5EE232}" type="datetimeFigureOut">
              <a:rPr lang="en-US" smtClean="0"/>
              <a:t>05/12/15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85E-B451-2946-89D1-D51F85391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A96B-8717-AB44-A816-182C5F5EE232}" type="datetimeFigureOut">
              <a:rPr lang="en-US" smtClean="0"/>
              <a:t>05/12/15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85E-B451-2946-89D1-D51F85391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5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A96B-8717-AB44-A816-182C5F5EE232}" type="datetimeFigureOut">
              <a:rPr lang="en-US" smtClean="0"/>
              <a:t>05/12/15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85E-B451-2946-89D1-D51F85391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0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A96B-8717-AB44-A816-182C5F5EE232}" type="datetimeFigureOut">
              <a:rPr lang="en-US" smtClean="0"/>
              <a:t>05/12/15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85E-B451-2946-89D1-D51F85391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4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A96B-8717-AB44-A816-182C5F5EE232}" type="datetimeFigureOut">
              <a:rPr lang="en-US" smtClean="0"/>
              <a:t>05/12/15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0B85E-B451-2946-89D1-D51F85391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5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BA96B-8717-AB44-A816-182C5F5EE232}" type="datetimeFigureOut">
              <a:rPr lang="en-US" smtClean="0"/>
              <a:t>05/12/15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0B85E-B451-2946-89D1-D51F85391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7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452" y="540164"/>
            <a:ext cx="7772400" cy="1470025"/>
          </a:xfrm>
        </p:spPr>
        <p:txBody>
          <a:bodyPr/>
          <a:lstStyle/>
          <a:p>
            <a:r>
              <a:rPr lang="en-US" dirty="0" smtClean="0"/>
              <a:t>Information Security - 2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79" y="2143538"/>
            <a:ext cx="8823738" cy="2682461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Topic: Architectural Aid to Secure Systems Engineering</a:t>
            </a:r>
          </a:p>
          <a:p>
            <a:r>
              <a:rPr lang="en-US" sz="2800" b="1" dirty="0" smtClean="0">
                <a:solidFill>
                  <a:srgbClr val="3366FF"/>
                </a:solidFill>
              </a:rPr>
              <a:t>V. Kamakoti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RISE LAB, Department of Computer Science and Engineering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IIT Madras</a:t>
            </a:r>
          </a:p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Session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1: need for </a:t>
            </a:r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secure systems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0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Information Security – 1 </a:t>
            </a:r>
          </a:p>
          <a:p>
            <a:pPr lvl="1"/>
            <a:r>
              <a:rPr lang="en-US" dirty="0" smtClean="0"/>
              <a:t>dealt with the security related expectations of User Community </a:t>
            </a:r>
          </a:p>
          <a:p>
            <a:r>
              <a:rPr lang="en-US" dirty="0" smtClean="0"/>
              <a:t>This course shall address</a:t>
            </a:r>
          </a:p>
          <a:p>
            <a:pPr lvl="1"/>
            <a:r>
              <a:rPr lang="en-US" dirty="0" smtClean="0"/>
              <a:t>The role of Architecture in building Secure Systems</a:t>
            </a:r>
          </a:p>
          <a:p>
            <a:pPr lvl="1"/>
            <a:r>
              <a:rPr lang="en-US" dirty="0" smtClean="0"/>
              <a:t>Demystifying the Features in existing architectures included for handling Security.</a:t>
            </a:r>
          </a:p>
          <a:p>
            <a:r>
              <a:rPr lang="en-US" dirty="0" smtClean="0"/>
              <a:t>Lab intensive course</a:t>
            </a:r>
          </a:p>
          <a:p>
            <a:pPr lvl="1"/>
            <a:r>
              <a:rPr lang="en-US" dirty="0" smtClean="0"/>
              <a:t>Linux Laptop</a:t>
            </a:r>
          </a:p>
          <a:p>
            <a:pPr lvl="1"/>
            <a:r>
              <a:rPr lang="en-US" dirty="0" smtClean="0"/>
              <a:t>Follow installation procedure as per the video.</a:t>
            </a:r>
          </a:p>
          <a:p>
            <a:pPr lvl="1"/>
            <a:r>
              <a:rPr lang="en-US" dirty="0" smtClean="0"/>
              <a:t>20 </a:t>
            </a:r>
            <a:r>
              <a:rPr lang="en-US" dirty="0" err="1" smtClean="0"/>
              <a:t>Hrs</a:t>
            </a:r>
            <a:r>
              <a:rPr lang="en-US" dirty="0" smtClean="0"/>
              <a:t> – 60 sessions </a:t>
            </a:r>
            <a:r>
              <a:rPr lang="en-US" smtClean="0"/>
              <a:t>of around 20 minutes 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6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Decade – Performance – Floating Point</a:t>
            </a:r>
          </a:p>
          <a:p>
            <a:r>
              <a:rPr lang="en-US" dirty="0" smtClean="0"/>
              <a:t>Second Decade – Applications – Media – Coprocessors - Integration</a:t>
            </a:r>
          </a:p>
          <a:p>
            <a:r>
              <a:rPr lang="en-US" dirty="0" smtClean="0"/>
              <a:t>Third Decade – Mobile – Power and Area</a:t>
            </a:r>
          </a:p>
          <a:p>
            <a:r>
              <a:rPr lang="en-US" dirty="0" smtClean="0"/>
              <a:t>Next Several Decades – SECURITY.</a:t>
            </a:r>
          </a:p>
          <a:p>
            <a:r>
              <a:rPr lang="en-US" dirty="0" smtClean="0"/>
              <a:t>Why SEVERAL decades?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7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ND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33926"/>
            <a:ext cx="1714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amera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1"/>
            <a:ext cx="19050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Remot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590801"/>
            <a:ext cx="16764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Torch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1"/>
            <a:ext cx="14684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Watch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1"/>
            <a:ext cx="16764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MP3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533401"/>
            <a:ext cx="18907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Phone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3414714"/>
            <a:ext cx="1066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smart phone empty.t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4" y="2365375"/>
            <a:ext cx="30892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smart phone copy.t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2362200"/>
            <a:ext cx="3090863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8776" y="101600"/>
            <a:ext cx="358457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1" dirty="0"/>
              <a:t>Yesterday</a:t>
            </a:r>
          </a:p>
        </p:txBody>
      </p:sp>
    </p:spTree>
    <p:extLst>
      <p:ext uri="{BB962C8B-B14F-4D97-AF65-F5344CB8AC3E}">
        <p14:creationId xmlns:p14="http://schemas.microsoft.com/office/powerpoint/2010/main" val="402342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40741E-7 C 0.06284 0.02084 0.12586 0.0419 0.15694 0.06852 C 0.18801 0.09514 0.18038 0.12523 0.1861 0.15926 C 0.19183 0.19329 0.17482 0.24653 0.19166 0.27222 C 0.2085 0.29792 0.24791 0.30533 0.28749 0.31296 " pathEditMode="relative" ptsTypes="aaa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8.67362E-19 C 0.01701 0.03564 0.0342 0.07129 0.04444 0.10185 C 0.05468 0.1324 0.06753 0.15532 0.06111 0.18333 C 0.05468 0.21134 0.02499 0.24375 0.00555 0.27037 C -0.01389 0.29699 -0.03473 0.31967 -0.05556 0.34259 " pathEditMode="relative" ptsTypes="aaaaA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C 0.0217 0.0449 0.04358 0.09004 0.02778 0.12592 C 0.01198 0.1618 -0.04983 0.19652 -0.09444 0.21481 C -0.13906 0.2331 -0.19583 0.22314 -0.24028 0.23518 C -0.28472 0.24722 -0.32292 0.26713 -0.36111 0.28703 " pathEditMode="relative" ptsTypes="aaaaA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C -0.03803 -0.04305 -0.07587 -0.08588 -0.11806 -0.08704 C -0.16025 -0.08819 -0.21528 -0.01667 -0.25278 -0.00741 C -0.29028 0.00185 -0.32084 -0.01018 -0.34306 -0.03148 C -0.36528 -0.05278 -0.379 -0.11782 -0.38612 -0.13518 " pathEditMode="relative" ptsTypes="aaaaA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C -0.07014 0.00417 -0.1401 0.00857 -0.17639 -0.01852 C -0.21267 -0.0456 -0.21094 -0.12153 -0.21805 -0.16296 C -0.22517 -0.2044 -0.2368 -0.24051 -0.21944 -0.26666 C -0.20208 -0.29282 -0.13819 -0.31088 -0.11389 -0.32037 C -0.08958 -0.32986 -0.08159 -0.32708 -0.07361 -0.32407 " pathEditMode="relative" ptsTypes="aaaaaA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C 0.04965 -0.00648 0.09948 -0.01273 0.12639 -0.04259 C 0.1533 -0.07245 0.14948 -0.1368 0.16111 -0.17962 C 0.17274 -0.22245 0.17083 -0.27962 0.19583 -0.3 C 0.22083 -0.32037 0.26597 -0.31111 0.31111 -0.30185 " pathEditMode="relative" ptsTypes="aaaaA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C 0.03021 -0.0074 0.06042 -0.01481 0.08472 -0.03703 C 0.10903 -0.05926 0.11441 -0.12315 0.14584 -0.13333 C 0.17726 -0.14352 0.24775 -0.11828 0.27361 -0.09815 C 0.29948 -0.07801 0.30035 -0.0456 0.30139 -0.01296 " pathEditMode="relative" ptsTypes="aaaaA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P Instrument copy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6" y="4343400"/>
            <a:ext cx="17621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lucometer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0413"/>
            <a:ext cx="17526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Oximeter copy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582738"/>
            <a:ext cx="25908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art phone empty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743200"/>
            <a:ext cx="3090863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eart_rate_monitor copy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16256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98776" y="333375"/>
            <a:ext cx="358457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1" dirty="0"/>
              <a:t>Today &amp; Tomorrow</a:t>
            </a:r>
          </a:p>
        </p:txBody>
      </p:sp>
      <p:pic>
        <p:nvPicPr>
          <p:cNvPr id="15" name="Picture 14" descr="smart phone copy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743200"/>
            <a:ext cx="3090863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84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000">
                <a:latin typeface="Arial"/>
              </a:rPr>
              <a:t>The Problem</a:t>
            </a:r>
            <a:endParaRPr/>
          </a:p>
        </p:txBody>
      </p:sp>
      <p:sp>
        <p:nvSpPr>
          <p:cNvPr id="41" name="TextShape 2"/>
          <p:cNvSpPr txBox="1"/>
          <p:nvPr/>
        </p:nvSpPr>
        <p:spPr>
          <a:xfrm>
            <a:off x="657481" y="4407117"/>
            <a:ext cx="8228763" cy="2037275"/>
          </a:xfrm>
          <a:prstGeom prst="rect">
            <a:avLst/>
          </a:prstGeom>
        </p:spPr>
        <p:txBody>
          <a:bodyPr lIns="0" tIns="0" rIns="0" bIns="0"/>
          <a:lstStyle/>
          <a:p>
            <a:pPr marL="414726" indent="-414726">
              <a:buSzPct val="45000"/>
              <a:buFont typeface="Wingdings" charset="2"/>
              <a:buChar char="u"/>
            </a:pPr>
            <a:r>
              <a:rPr lang="en-US" sz="2500" dirty="0">
                <a:latin typeface="Arial"/>
              </a:rPr>
              <a:t>Embedded Systems are NO MORE isolated from Internet.</a:t>
            </a:r>
          </a:p>
          <a:p>
            <a:pPr marL="829452" lvl="1" indent="-414726">
              <a:buSzPct val="45000"/>
              <a:buFont typeface="Wingdings" charset="2"/>
              <a:buChar char="u"/>
            </a:pPr>
            <a:r>
              <a:rPr lang="en-US" sz="2500" dirty="0">
                <a:latin typeface="Arial"/>
              </a:rPr>
              <a:t>For </a:t>
            </a:r>
            <a:r>
              <a:rPr lang="en-US" sz="2500" dirty="0" err="1">
                <a:latin typeface="Arial"/>
              </a:rPr>
              <a:t>eg</a:t>
            </a:r>
            <a:r>
              <a:rPr lang="en-US" sz="2500" dirty="0">
                <a:latin typeface="Arial"/>
              </a:rPr>
              <a:t>. </a:t>
            </a:r>
            <a:r>
              <a:rPr lang="en-US" sz="2500" dirty="0" err="1">
                <a:latin typeface="Arial"/>
              </a:rPr>
              <a:t>IoT</a:t>
            </a:r>
            <a:r>
              <a:rPr lang="en-US" sz="2500" dirty="0">
                <a:latin typeface="Arial"/>
              </a:rPr>
              <a:t> devices</a:t>
            </a:r>
          </a:p>
          <a:p>
            <a:pPr marL="414726" indent="-414726">
              <a:buSzPct val="45000"/>
              <a:buFont typeface="Wingdings" charset="2"/>
              <a:buChar char="u"/>
            </a:pPr>
            <a:r>
              <a:rPr lang="en-US" sz="2500" dirty="0">
                <a:latin typeface="Arial"/>
              </a:rPr>
              <a:t>Opens a huge area of prime importance – Security.</a:t>
            </a:r>
          </a:p>
          <a:p>
            <a:pPr marL="414726" indent="-414726">
              <a:buSzPct val="45000"/>
              <a:buFont typeface="Wingdings" charset="2"/>
              <a:buChar char="u"/>
            </a:pPr>
            <a:endParaRPr sz="25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7481" y="1168159"/>
            <a:ext cx="7636645" cy="2848031"/>
            <a:chOff x="870565" y="3947848"/>
            <a:chExt cx="8418871" cy="31394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6262" y="3947848"/>
              <a:ext cx="3251200" cy="22733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71210" y="3947848"/>
              <a:ext cx="1618226" cy="12531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7159" y="5261299"/>
              <a:ext cx="1814051" cy="122785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76262" y="6163945"/>
              <a:ext cx="3560915" cy="71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Yesterday’s Murder - Attacker and victim in same location 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70565" y="4014758"/>
              <a:ext cx="3666612" cy="3072517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75018" y="4014758"/>
              <a:ext cx="3514418" cy="3072517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57159" y="6595672"/>
              <a:ext cx="3432277" cy="40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 State-of-the-art Murder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57159" y="4014759"/>
              <a:ext cx="2203244" cy="1017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Trans-continental Cyber attack on Pace-maker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0221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457172" y="273352"/>
            <a:ext cx="8228763" cy="53086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2900">
                <a:latin typeface="Arial"/>
              </a:rPr>
              <a:t>Embedded Systems Security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20" y="311073"/>
            <a:ext cx="8294400" cy="622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7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48" y="26268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 of Session-1</a:t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5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198</Words>
  <Application>Microsoft Macintosh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Information Security - 2</vt:lpstr>
      <vt:lpstr>Course Structure</vt:lpstr>
      <vt:lpstr>Evolution of Architecture</vt:lpstr>
      <vt:lpstr>PowerPoint Presentation</vt:lpstr>
      <vt:lpstr>PowerPoint Presentation</vt:lpstr>
      <vt:lpstr>PowerPoint Presentation</vt:lpstr>
      <vt:lpstr>PowerPoint Presentation</vt:lpstr>
      <vt:lpstr>End of Session-1 Thank You</vt:lpstr>
    </vt:vector>
  </TitlesOfParts>
  <Company>iitm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Security - 2</dc:title>
  <dc:creator>kamakoti veezhin athan</dc:creator>
  <cp:lastModifiedBy>kamakoti veezhin athan</cp:lastModifiedBy>
  <cp:revision>6</cp:revision>
  <dcterms:created xsi:type="dcterms:W3CDTF">2015-12-05T01:32:01Z</dcterms:created>
  <dcterms:modified xsi:type="dcterms:W3CDTF">2015-12-05T05:38:12Z</dcterms:modified>
</cp:coreProperties>
</file>